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8" r:id="rId2"/>
    <p:sldId id="256" r:id="rId3"/>
    <p:sldId id="270" r:id="rId4"/>
    <p:sldId id="279" r:id="rId5"/>
    <p:sldId id="269" r:id="rId6"/>
    <p:sldId id="257" r:id="rId7"/>
    <p:sldId id="273" r:id="rId8"/>
    <p:sldId id="275" r:id="rId9"/>
    <p:sldId id="267" r:id="rId10"/>
    <p:sldId id="274" r:id="rId11"/>
    <p:sldId id="259" r:id="rId12"/>
    <p:sldId id="258" r:id="rId13"/>
    <p:sldId id="268" r:id="rId14"/>
    <p:sldId id="261" r:id="rId15"/>
    <p:sldId id="262" r:id="rId16"/>
    <p:sldId id="271" r:id="rId17"/>
    <p:sldId id="272" r:id="rId18"/>
    <p:sldId id="277" r:id="rId19"/>
  </p:sldIdLst>
  <p:sldSz cx="12192000" cy="6858000"/>
  <p:notesSz cx="6858000" cy="9144000"/>
  <p:embeddedFontLst>
    <p:embeddedFont>
      <p:font typeface="ELAND 나이스 Medium" panose="02020603020101020101" pitchFamily="18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조 성훈" initials="조성" lastIdx="7" clrIdx="0">
    <p:extLst>
      <p:ext uri="{19B8F6BF-5375-455C-9EA6-DF929625EA0E}">
        <p15:presenceInfo xmlns:p15="http://schemas.microsoft.com/office/powerpoint/2012/main" userId="2671505b2c2fb5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B3F4"/>
    <a:srgbClr val="449D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72" y="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1-01T15:26:07.514" idx="6">
    <p:pos x="10" y="10"/>
    <p:text>첫 디자인 슬라이드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1-01T15:17:17.386" idx="1">
    <p:pos x="10" y="10"/>
    <p:text>수정 할곳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1-01T15:25:55.215" idx="5">
    <p:pos x="10" y="10"/>
    <p:text>총평 넣자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150694-5561-437A-90DE-FB55534BB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67A05D-AD89-4CF7-9702-962F7A3B4D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42CCB3-1E05-4A2F-8234-B0884864E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81BFC3-10B0-40E8-97C1-1F379C741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01DFF3-C31E-41C3-8B73-E51EDC9D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47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7432A1-4D7E-4842-BF0E-57BB7FC0B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53A57D-215D-40D7-9AEF-8C037A433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3DF3CF-AAA3-41AF-8291-2457F49DA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D4036F-68AC-4AA4-B910-038895439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059978-5AA0-4BA2-9C9B-47ADFCF62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021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E84819-C30D-4B10-BABF-F88AEDF6E6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8C3EE4-88F3-43A0-A97D-D960149CB6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EF2F50-808E-45DA-8F09-1FB6DB5E9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C6EEB9-415C-4B35-B339-39945EA05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6B1C7B-73A2-4A68-ABB1-DDD04E6DA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132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8096D-CC9F-40D7-B6B8-44F1F313E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AE80FD-BC17-49FD-92E1-58D143D06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665249-1647-47FA-B727-77F4C39E2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FE177E-9130-426A-ADC8-9507C4F68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2B5B7A-2BDD-457C-B8FA-F278B7B84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533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D5E17-6EB2-4515-9C5C-9701E4B06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EBD67-F6E2-44AB-9564-176CAE8E4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B5D16-91F1-482B-A2AF-49D220A4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ED5EE3-832E-42D2-BA3D-29F5F7D8D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9EEC60-E2EC-4E39-97BB-079E540F2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991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02CD38-09C0-4D4A-9791-028CB85AC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40267E-DD97-4E13-A054-EF7131D09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58CD77-C2EB-4284-A4E3-157CCDDAC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2458F4-9C85-4F5A-B914-AFCE34417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234CF0-61EB-4567-8FE8-B4584D419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58D035-4BD8-4F70-A1BE-28BB068A8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844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9AE452-386F-48FF-8020-DDC11B73A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14ABA7-2976-45C1-8677-848AB6135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6649A9-91E4-4A0C-8F5C-B136C640A2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8605AF2-EBC7-4587-A903-2EE7EAD4A9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08EA72-413D-46D2-AAC3-3781A227F2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A64F97D-C684-48B5-ADC4-5B76E4849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3A6784-2155-454B-A923-A04A8E104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BACDBDA-2AE2-4061-93E3-870529F67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683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F20E2-30CF-4E5B-8274-97CBB3952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AA4C82-407B-4339-8265-1D2E08DCB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A4C637-04BB-4469-BF6C-6E6692E16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30F209-D149-4557-85F7-555AB489E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93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D3356D-9E27-400D-89E4-22D3ED94D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47CB224-EFFF-42F3-A4C1-F35394F9A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84D279-2125-462E-BC79-4BA02EEAB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76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4EDE6-079A-4B3A-A5AD-F15CA634C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C01C90-5850-45CE-904B-C4BAE8515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2A3F1E-7C2F-4738-8081-6BAB344B9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C3121F-8FD5-4CBD-B47C-65D62EEC6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111F96-3FE1-45EB-B6FB-6687F45D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0649E-7725-4592-8BD9-7C15A9893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85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BDF2B0-A2A7-4091-8CB2-15E62FF7B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5EBBFA2-FD26-4E14-81AD-24323CEE42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25313C-9FC1-4B22-9EF0-51216F6B5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244B85-E0A4-4330-8B60-618B48FED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1D44FCF-E1CF-46DE-AB45-450E505C3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9157A9-91DA-4921-BC7F-B0041DC08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877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A08449A-797C-4E44-9526-C9C60D569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D56E1F-D9A9-4E31-9F8C-3BC87A5F1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D799CE-B9BE-4575-93E7-A79A46D21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97626-E8BA-4E13-9C7D-F940A7341BF7}" type="datetimeFigureOut">
              <a:rPr lang="ko-KR" altLang="en-US" smtClean="0"/>
              <a:t>2021-01-02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AB7AC1-6DAD-4FE7-9C6B-7B2DD58E64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45B11A-B456-4999-A943-12E98D1107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A5D95-249A-4866-B7CA-57E3D2233D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494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64A5B-CBF7-46BF-A34B-E71D8CD17B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8041B0E-1A16-43B1-A4C4-5B6CE72421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148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A576584F-AEA5-46D7-A998-61BDEE20ED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8472"/>
          <a:stretch/>
        </p:blipFill>
        <p:spPr>
          <a:xfrm>
            <a:off x="0" y="581024"/>
            <a:ext cx="12192000" cy="6276975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3211906-DC39-4FD7-BF7F-B5A60957CC31}"/>
              </a:ext>
            </a:extLst>
          </p:cNvPr>
          <p:cNvSpPr/>
          <p:nvPr/>
        </p:nvSpPr>
        <p:spPr>
          <a:xfrm>
            <a:off x="4352925" y="666750"/>
            <a:ext cx="3486150" cy="5307964"/>
          </a:xfrm>
          <a:prstGeom prst="roundRect">
            <a:avLst>
              <a:gd name="adj" fmla="val 8197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남은 도전 횟수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하루에 도전 횟수를 제한하여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일일 재방문을 할 수 있게끔 유도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또한 각 강적별로 횟수가 있는 것이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아니기 때문에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도전 횟수를 어떻게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사용하는지에 따라 랭킹을 위한 전략적인 요소로도 사용 가능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</p:txBody>
      </p:sp>
      <p:sp>
        <p:nvSpPr>
          <p:cNvPr id="5" name="액자 4">
            <a:extLst>
              <a:ext uri="{FF2B5EF4-FFF2-40B4-BE49-F238E27FC236}">
                <a16:creationId xmlns:a16="http://schemas.microsoft.com/office/drawing/2014/main" id="{F103AE0B-1861-43DC-B1DA-5A3F6F09E95E}"/>
              </a:ext>
            </a:extLst>
          </p:cNvPr>
          <p:cNvSpPr/>
          <p:nvPr/>
        </p:nvSpPr>
        <p:spPr>
          <a:xfrm>
            <a:off x="9471804" y="5491634"/>
            <a:ext cx="2303253" cy="414069"/>
          </a:xfrm>
          <a:prstGeom prst="frame">
            <a:avLst>
              <a:gd name="adj1" fmla="val 1235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05E04DA3-FBF8-4288-A1F5-8E2805E6D876}"/>
              </a:ext>
            </a:extLst>
          </p:cNvPr>
          <p:cNvCxnSpPr>
            <a:stCxn id="5" idx="1"/>
            <a:endCxn id="4" idx="3"/>
          </p:cNvCxnSpPr>
          <p:nvPr/>
        </p:nvCxnSpPr>
        <p:spPr>
          <a:xfrm rot="10800000">
            <a:off x="7839076" y="3320733"/>
            <a:ext cx="1632729" cy="2377937"/>
          </a:xfrm>
          <a:prstGeom prst="bentConnector3">
            <a:avLst>
              <a:gd name="adj1" fmla="val 50000"/>
            </a:avLst>
          </a:prstGeom>
          <a:ln w="889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7FBA41A1-9AC8-467A-9F5B-D85A6443D9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437" t="81250" r="3984" b="14861"/>
          <a:stretch/>
        </p:blipFill>
        <p:spPr>
          <a:xfrm>
            <a:off x="9551867" y="5565317"/>
            <a:ext cx="2143125" cy="26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63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965E943-6D4B-4ED1-ADF0-6D046C76AF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31" r="20027" b="9680"/>
          <a:stretch/>
        </p:blipFill>
        <p:spPr>
          <a:xfrm>
            <a:off x="327026" y="1273214"/>
            <a:ext cx="7211218" cy="3935394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A982BBD-BC08-4E4E-927B-D4C846895D93}"/>
              </a:ext>
            </a:extLst>
          </p:cNvPr>
          <p:cNvSpPr/>
          <p:nvPr/>
        </p:nvSpPr>
        <p:spPr>
          <a:xfrm>
            <a:off x="8258175" y="775018"/>
            <a:ext cx="3606799" cy="5307964"/>
          </a:xfrm>
          <a:prstGeom prst="roundRect">
            <a:avLst>
              <a:gd name="adj" fmla="val 9801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주간 횟수 보상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초급유저나 시간이 없는 유저들도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2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일정도만 참가하면 모든 보상을 받을 수 있음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시간이 없고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랭킹권을 노릴 수 없는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초급 유저들도 </a:t>
            </a:r>
            <a:r>
              <a:rPr lang="ko-KR" altLang="en-US" sz="1500" dirty="0" err="1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기억전장에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대한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동기 부여를 할 수 있음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941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829DAD9-2A22-46F8-84D2-D85D3E4D73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17" r="20109" b="8810"/>
          <a:stretch/>
        </p:blipFill>
        <p:spPr>
          <a:xfrm>
            <a:off x="329780" y="1273215"/>
            <a:ext cx="7208092" cy="3946968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9B8D6B7-6299-409A-B070-CEDC0D3EA4AC}"/>
              </a:ext>
            </a:extLst>
          </p:cNvPr>
          <p:cNvSpPr/>
          <p:nvPr/>
        </p:nvSpPr>
        <p:spPr>
          <a:xfrm>
            <a:off x="8255421" y="775018"/>
            <a:ext cx="3606799" cy="5307964"/>
          </a:xfrm>
          <a:prstGeom prst="roundRect">
            <a:avLst>
              <a:gd name="adj" fmla="val 9537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랭킹 보상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붕괴에 몇 없는 랭킹 컨텐츠로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태고의 의지를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가장 많이 얻을 수 있다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횟수 보상을 받기 위해 플레이 한 유저는 자연스럽게 랭킹보상을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받을 수 있는 수준에 들게 되어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반복하여 </a:t>
            </a:r>
            <a:r>
              <a:rPr lang="ko-KR" altLang="en-US" sz="1500" dirty="0" err="1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기억전장을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플레이 하게 됨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21173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E4C0824-5819-4717-933D-796DB6BFD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26" y="1266824"/>
            <a:ext cx="7213600" cy="4057650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0CD4BBF-862C-4635-A9AF-28CC58735DCD}"/>
              </a:ext>
            </a:extLst>
          </p:cNvPr>
          <p:cNvSpPr/>
          <p:nvPr/>
        </p:nvSpPr>
        <p:spPr>
          <a:xfrm>
            <a:off x="8258175" y="775018"/>
            <a:ext cx="3606799" cy="5307964"/>
          </a:xfrm>
          <a:prstGeom prst="roundRect">
            <a:avLst>
              <a:gd name="adj" fmla="val 9272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순위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타 유저들의 순위와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현재 점수와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정보를 확인 가능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073AD09-31D1-4947-AC28-E2AE9305D058}"/>
              </a:ext>
            </a:extLst>
          </p:cNvPr>
          <p:cNvSpPr/>
          <p:nvPr/>
        </p:nvSpPr>
        <p:spPr>
          <a:xfrm>
            <a:off x="2047875" y="4438650"/>
            <a:ext cx="5329238" cy="352425"/>
          </a:xfrm>
          <a:prstGeom prst="rect">
            <a:avLst/>
          </a:prstGeom>
          <a:solidFill>
            <a:srgbClr val="10B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836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E8D9314-5FC8-43E4-8071-DA3B66B8D7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8473" b="1"/>
          <a:stretch/>
        </p:blipFill>
        <p:spPr>
          <a:xfrm>
            <a:off x="-1" y="581025"/>
            <a:ext cx="12192000" cy="6276974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DF4F71B-BE43-41C7-B7CD-6AF60CB9ABC1}"/>
              </a:ext>
            </a:extLst>
          </p:cNvPr>
          <p:cNvSpPr/>
          <p:nvPr/>
        </p:nvSpPr>
        <p:spPr>
          <a:xfrm>
            <a:off x="1191344" y="775018"/>
            <a:ext cx="3486150" cy="5307964"/>
          </a:xfrm>
          <a:prstGeom prst="roundRect">
            <a:avLst>
              <a:gd name="adj" fmla="val 9290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추천 출전 특성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각 강적들 별로 설명되어 있는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특성들을 한눈에 정리하여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유저에게 전투 시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선택에 대한 힌트를 제공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설명을 정리하여 추천 특성으로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한눈에 보여줌으로써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유저로 하여금 어떤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발키리가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유용할지 고민을 유도함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ko-KR" altLang="en-US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6E31000-8DE4-49A5-AD0E-5019AD0A0E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328" t="9268" r="1651" b="13333"/>
          <a:stretch/>
        </p:blipFill>
        <p:spPr>
          <a:xfrm>
            <a:off x="6953251" y="679768"/>
            <a:ext cx="5123191" cy="530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125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DB560E24-115F-409A-A766-AE1FE2ADD4C5}"/>
              </a:ext>
            </a:extLst>
          </p:cNvPr>
          <p:cNvGrpSpPr/>
          <p:nvPr/>
        </p:nvGrpSpPr>
        <p:grpSpPr>
          <a:xfrm>
            <a:off x="0" y="600075"/>
            <a:ext cx="9702800" cy="5534025"/>
            <a:chOff x="0" y="600075"/>
            <a:chExt cx="9702800" cy="553402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7057244-A777-4716-BE2E-C3766C18E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705100"/>
              <a:ext cx="6096000" cy="3429000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D93D9024-AF70-4BA8-8A56-87FB9DEEF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06800" y="600075"/>
              <a:ext cx="6096000" cy="3429000"/>
            </a:xfrm>
            <a:prstGeom prst="rect">
              <a:avLst/>
            </a:prstGeom>
          </p:spPr>
        </p:pic>
      </p:grp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8E1DD43-67C7-4075-A831-5CEE036F890D}"/>
              </a:ext>
            </a:extLst>
          </p:cNvPr>
          <p:cNvSpPr/>
          <p:nvPr/>
        </p:nvSpPr>
        <p:spPr>
          <a:xfrm>
            <a:off x="6778627" y="4143375"/>
            <a:ext cx="4972049" cy="2533650"/>
          </a:xfrm>
          <a:prstGeom prst="roundRect">
            <a:avLst>
              <a:gd name="adj" fmla="val 8396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도전 랭킹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현재 점수 랭킹권에 있는 유저들의 점수와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사용한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및 무기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성흔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들을 참고할 수 있음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랭커유저의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덱을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참고하게 하여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유저의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덱의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방향성을 제시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  <a:endParaRPr lang="ko-KR" altLang="en-US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76254ED-F8B8-42DF-98AA-A3348B8D96F1}"/>
              </a:ext>
            </a:extLst>
          </p:cNvPr>
          <p:cNvSpPr/>
          <p:nvPr/>
        </p:nvSpPr>
        <p:spPr>
          <a:xfrm>
            <a:off x="1316831" y="4676775"/>
            <a:ext cx="3462337" cy="214313"/>
          </a:xfrm>
          <a:prstGeom prst="rect">
            <a:avLst/>
          </a:prstGeom>
          <a:solidFill>
            <a:srgbClr val="10B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339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92DD621E-0EFF-48CA-BAC4-F8CF1EEFA742}"/>
              </a:ext>
            </a:extLst>
          </p:cNvPr>
          <p:cNvGrpSpPr/>
          <p:nvPr/>
        </p:nvGrpSpPr>
        <p:grpSpPr>
          <a:xfrm>
            <a:off x="0" y="576739"/>
            <a:ext cx="9702800" cy="5561646"/>
            <a:chOff x="0" y="576739"/>
            <a:chExt cx="9702800" cy="556164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258E686-00CB-4F90-8A96-C46A0F8D1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709385"/>
              <a:ext cx="6096000" cy="3429000"/>
            </a:xfrm>
            <a:prstGeom prst="rect">
              <a:avLst/>
            </a:prstGeom>
          </p:spPr>
        </p:pic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EDB6BC5A-5E65-4EB0-9699-38D7EF6080AB}"/>
                </a:ext>
              </a:extLst>
            </p:cNvPr>
            <p:cNvGrpSpPr/>
            <p:nvPr/>
          </p:nvGrpSpPr>
          <p:grpSpPr>
            <a:xfrm>
              <a:off x="3606800" y="576739"/>
              <a:ext cx="6096000" cy="3429000"/>
              <a:chOff x="7489825" y="558800"/>
              <a:chExt cx="6096000" cy="3429000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232D722A-4267-4D65-87CF-7C105A464A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489825" y="558800"/>
                <a:ext cx="6096000" cy="3429000"/>
              </a:xfrm>
              <a:prstGeom prst="rect">
                <a:avLst/>
              </a:prstGeom>
            </p:spPr>
          </p:pic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62A3E83B-12CD-4880-9DA1-456400C499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516" t="52222" r="78047" b="2324"/>
              <a:stretch/>
            </p:blipFill>
            <p:spPr>
              <a:xfrm>
                <a:off x="7704138" y="2343150"/>
                <a:ext cx="1123951" cy="1558607"/>
              </a:xfrm>
              <a:prstGeom prst="rect">
                <a:avLst/>
              </a:prstGeom>
            </p:spPr>
          </p:pic>
        </p:grpSp>
      </p:grp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BA86169-B3F6-4E8E-AEFE-EEC40E658C94}"/>
              </a:ext>
            </a:extLst>
          </p:cNvPr>
          <p:cNvSpPr/>
          <p:nvPr/>
        </p:nvSpPr>
        <p:spPr>
          <a:xfrm>
            <a:off x="6778625" y="4144010"/>
            <a:ext cx="4972049" cy="2533650"/>
          </a:xfrm>
          <a:prstGeom prst="roundRect">
            <a:avLst>
              <a:gd name="adj" fmla="val 8772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훈련 모드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실제 전투 개시를 하기 전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유저가 유동적으로 </a:t>
            </a:r>
            <a:r>
              <a:rPr lang="ko-KR" altLang="en-US" sz="1500" dirty="0" err="1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덱을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구성하여 전투 횟수를 소모하지 않고 </a:t>
            </a:r>
            <a:r>
              <a:rPr lang="ko-KR" altLang="en-US" sz="1500" dirty="0" err="1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덱의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확인이 가능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또한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난이도의 세부적 조절이 가능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ko-KR" altLang="en-US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21584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BA86169-B3F6-4E8E-AEFE-EEC40E658C94}"/>
              </a:ext>
            </a:extLst>
          </p:cNvPr>
          <p:cNvSpPr/>
          <p:nvPr/>
        </p:nvSpPr>
        <p:spPr>
          <a:xfrm>
            <a:off x="6779418" y="4143375"/>
            <a:ext cx="4972049" cy="2533650"/>
          </a:xfrm>
          <a:prstGeom prst="roundRect">
            <a:avLst>
              <a:gd name="adj" fmla="val 8772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도전 모드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랭커의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진영을 확인하고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훈련 모드를 통하여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확인한 유저의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덱으로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실질적으로 도전하여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점수를 랭킹에 등록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1B98744-F494-4224-88E0-F30631059B47}"/>
              </a:ext>
            </a:extLst>
          </p:cNvPr>
          <p:cNvGrpSpPr/>
          <p:nvPr/>
        </p:nvGrpSpPr>
        <p:grpSpPr>
          <a:xfrm>
            <a:off x="0" y="581025"/>
            <a:ext cx="9709150" cy="5552121"/>
            <a:chOff x="0" y="581025"/>
            <a:chExt cx="9709150" cy="555212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258E686-00CB-4F90-8A96-C46A0F8D1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704146"/>
              <a:ext cx="6096000" cy="342900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A115327-C4B2-44DD-8029-821A4F245C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13150" y="581025"/>
              <a:ext cx="6096000" cy="3429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0567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7802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C25425E-93A8-4EC1-B5E6-70720E611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t="8750"/>
          <a:stretch/>
        </p:blipFill>
        <p:spPr>
          <a:xfrm>
            <a:off x="0" y="600074"/>
            <a:ext cx="12192000" cy="62579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C14AA73-42BB-46F8-9921-48C07B0C7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197" y="948906"/>
            <a:ext cx="2518912" cy="5502058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E72AFC3-2F7E-47D9-8591-D8AF96D4F804}"/>
              </a:ext>
            </a:extLst>
          </p:cNvPr>
          <p:cNvSpPr/>
          <p:nvPr/>
        </p:nvSpPr>
        <p:spPr>
          <a:xfrm>
            <a:off x="1838325" y="1143000"/>
            <a:ext cx="3486150" cy="5307964"/>
          </a:xfrm>
          <a:prstGeom prst="roundRect">
            <a:avLst>
              <a:gd name="adj" fmla="val 6558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기억 전장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발키리의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작전 능력 향상을 위해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천명기관에서 만든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가상 전장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훈련 프로그램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설정상 </a:t>
            </a:r>
            <a:r>
              <a:rPr lang="ko-KR" altLang="en-US" sz="1500" dirty="0" err="1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발키리의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능력 향상을 위해 만든 만큼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이 수준에 도달한 유저들을 한단계 성장시키기 위함과 동시에 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PVP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가 없는 붕괴에서 경쟁시스템을 도입시키기 위함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6782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A6BC64D-EB36-48A9-93DD-93881C852C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t="8750"/>
          <a:stretch/>
        </p:blipFill>
        <p:spPr>
          <a:xfrm>
            <a:off x="0" y="600074"/>
            <a:ext cx="12192000" cy="62579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C14AA73-42BB-46F8-9921-48C07B0C7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197" y="948906"/>
            <a:ext cx="2518912" cy="5502058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E72AFC3-2F7E-47D9-8591-D8AF96D4F804}"/>
              </a:ext>
            </a:extLst>
          </p:cNvPr>
          <p:cNvSpPr/>
          <p:nvPr/>
        </p:nvSpPr>
        <p:spPr>
          <a:xfrm>
            <a:off x="1838325" y="1143000"/>
            <a:ext cx="3486150" cy="5307964"/>
          </a:xfrm>
          <a:prstGeom prst="roundRect">
            <a:avLst>
              <a:gd name="adj" fmla="val 6558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태고의 의지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기억 전장에서 얻어지는 화폐로 전장의 보고 상점에서 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S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 캐릭터들의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조각을 구매할 수 있다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최소 보상은 주간 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30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개 이다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초급유저에게는 꾸준히 하면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S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 </a:t>
            </a:r>
            <a:r>
              <a:rPr lang="ko-KR" altLang="en-US" sz="1500" dirty="0" err="1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발키리도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얻고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SSS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급까지 성장시킬 수 있다는 동기 부여를 해주며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 err="1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헤비유저에게는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SSS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 까지의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기간을 단축시켜 과금 부담 자체를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살짝 더는듯 한 느낌을 줄 수 있음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  <a:endParaRPr lang="ko-KR" altLang="en-US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8408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85D24479-3FF7-4FC5-9BD9-78D50198F259}"/>
              </a:ext>
            </a:extLst>
          </p:cNvPr>
          <p:cNvSpPr/>
          <p:nvPr/>
        </p:nvSpPr>
        <p:spPr>
          <a:xfrm>
            <a:off x="8258175" y="775018"/>
            <a:ext cx="3606799" cy="5307964"/>
          </a:xfrm>
          <a:prstGeom prst="roundRect">
            <a:avLst>
              <a:gd name="adj" fmla="val 7159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태고의 의지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기억 전장에서 횟수 보상과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랭킹 보상으로 얻을 수 있는 재화로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전장의 보고 상점에서 일부 </a:t>
            </a:r>
            <a:endParaRPr lang="en-US" altLang="ko-KR" sz="1500" dirty="0">
              <a:solidFill>
                <a:schemeClr val="bg1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S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 캐릭터 조각을 구매 하는데 사용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688866-82A6-4334-B69B-0E2C67CF53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87" t="10896" r="13387" b="16081"/>
          <a:stretch/>
        </p:blipFill>
        <p:spPr>
          <a:xfrm>
            <a:off x="350258" y="1265904"/>
            <a:ext cx="7201342" cy="403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42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E783774-7801-4F44-9D0E-B2E422030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4" y="1257299"/>
            <a:ext cx="7196667" cy="4048125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54C82BB-6C71-4D81-B98E-84178CD6A4E7}"/>
              </a:ext>
            </a:extLst>
          </p:cNvPr>
          <p:cNvSpPr/>
          <p:nvPr/>
        </p:nvSpPr>
        <p:spPr>
          <a:xfrm>
            <a:off x="8258175" y="775018"/>
            <a:ext cx="3606799" cy="5307964"/>
          </a:xfrm>
          <a:prstGeom prst="roundRect">
            <a:avLst>
              <a:gd name="adj" fmla="val 7160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전장의 보고 상점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기억 전장에서 얻은 태고의 의지로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S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 캐릭터의 조각들을 구매할 수 있는 상점으로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S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 캐릭터를 얻기 위해서는 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80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개의 조각이 필요하기 때문에 태고의 의지를 현금으로 환산 시 약 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6300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원에 해당하는 가치가 있음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6786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48EBB95-7838-4360-9A8C-1D6D86ECF4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8472"/>
          <a:stretch/>
        </p:blipFill>
        <p:spPr>
          <a:xfrm>
            <a:off x="0" y="581024"/>
            <a:ext cx="12192000" cy="6276975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3211906-DC39-4FD7-BF7F-B5A60957CC31}"/>
              </a:ext>
            </a:extLst>
          </p:cNvPr>
          <p:cNvSpPr/>
          <p:nvPr/>
        </p:nvSpPr>
        <p:spPr>
          <a:xfrm>
            <a:off x="8260418" y="775018"/>
            <a:ext cx="3607200" cy="5307964"/>
          </a:xfrm>
          <a:prstGeom prst="roundRect">
            <a:avLst>
              <a:gd name="adj" fmla="val 7150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강적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강적은 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C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등급부터 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SS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등급으로 나뉘어져 있으며 격파 성공 시 등급이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올라가는 형태로 이루어져 있음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매주 강적자체도 바뀌기 때문에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다양한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발키리를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사용 해야 함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다양한 강적을 통해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초급유저에게는 게임에 대한 보다 깊은 이해와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S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발키리에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대한 접근성의 상승 및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헤비유저에게는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S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발키리를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SSS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급으로 등급 업에 대한 접근성을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올려주기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위함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ko-KR" altLang="en-US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0D933499-D72E-4324-87BE-9C5AD2472C3B}"/>
              </a:ext>
            </a:extLst>
          </p:cNvPr>
          <p:cNvSpPr/>
          <p:nvPr/>
        </p:nvSpPr>
        <p:spPr>
          <a:xfrm rot="16843873">
            <a:off x="3353970" y="1357751"/>
            <a:ext cx="1328468" cy="1776138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E7ABD2-A974-4B7D-B482-B1D2A3BE6A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0" t="11301" r="73821" b="57988"/>
          <a:stretch/>
        </p:blipFill>
        <p:spPr>
          <a:xfrm>
            <a:off x="120770" y="775018"/>
            <a:ext cx="3071004" cy="2106205"/>
          </a:xfrm>
          <a:prstGeom prst="rect">
            <a:avLst/>
          </a:prstGeom>
          <a:ln w="47625">
            <a:solidFill>
              <a:schemeClr val="bg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9CFEDC2-AF40-4F93-8233-6763B70780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3" t="11321" r="73537" b="56981"/>
          <a:stretch/>
        </p:blipFill>
        <p:spPr>
          <a:xfrm>
            <a:off x="3692106" y="775018"/>
            <a:ext cx="4178952" cy="294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60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6E21DF1-DF37-4728-88A1-BEDDB85065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72"/>
          <a:stretch/>
        </p:blipFill>
        <p:spPr>
          <a:xfrm>
            <a:off x="0" y="581024"/>
            <a:ext cx="12192000" cy="6276975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3211906-DC39-4FD7-BF7F-B5A60957CC31}"/>
              </a:ext>
            </a:extLst>
          </p:cNvPr>
          <p:cNvSpPr/>
          <p:nvPr/>
        </p:nvSpPr>
        <p:spPr>
          <a:xfrm>
            <a:off x="4352925" y="1035146"/>
            <a:ext cx="3486150" cy="5307964"/>
          </a:xfrm>
          <a:prstGeom prst="roundRect">
            <a:avLst>
              <a:gd name="adj" fmla="val 7377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점수 </a:t>
            </a:r>
            <a:r>
              <a:rPr lang="en-US" altLang="ko-KR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+20%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한 개의 강적에 가산 점수를 주어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유저가 보다 높은 점수를 얻기 위해서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가산 점수를 주는 강적에 도전을 유도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특정 강적에게 유저들의 공격을 유도함으로써 새로 나오는 </a:t>
            </a:r>
            <a:r>
              <a:rPr lang="ko-KR" altLang="en-US" sz="1500" dirty="0" err="1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발키리로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공략하기 쉬운 특성을 배치 하여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보다 높은 점수를 위해서는 과금의 필요성을 주어 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BM</a:t>
            </a:r>
            <a:r>
              <a:rPr lang="ko-KR" altLang="en-US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과도 연결 시킬 수 있음</a:t>
            </a:r>
            <a:r>
              <a:rPr lang="en-US" altLang="ko-KR" sz="1500" dirty="0">
                <a:solidFill>
                  <a:schemeClr val="bg1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</p:txBody>
      </p:sp>
      <p:sp>
        <p:nvSpPr>
          <p:cNvPr id="5" name="액자 4">
            <a:extLst>
              <a:ext uri="{FF2B5EF4-FFF2-40B4-BE49-F238E27FC236}">
                <a16:creationId xmlns:a16="http://schemas.microsoft.com/office/drawing/2014/main" id="{F103AE0B-1861-43DC-B1DA-5A3F6F09E95E}"/>
              </a:ext>
            </a:extLst>
          </p:cNvPr>
          <p:cNvSpPr/>
          <p:nvPr/>
        </p:nvSpPr>
        <p:spPr>
          <a:xfrm>
            <a:off x="1923691" y="828134"/>
            <a:ext cx="1224951" cy="414069"/>
          </a:xfrm>
          <a:prstGeom prst="frame">
            <a:avLst>
              <a:gd name="adj1" fmla="val 1235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561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FB2A8FC-E41C-480E-AAD0-7068283272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8472"/>
          <a:stretch/>
        </p:blipFill>
        <p:spPr>
          <a:xfrm>
            <a:off x="0" y="581024"/>
            <a:ext cx="12192000" cy="6276975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9C5F54D-A07A-4BF6-9A18-688B35598B9B}"/>
              </a:ext>
            </a:extLst>
          </p:cNvPr>
          <p:cNvSpPr/>
          <p:nvPr/>
        </p:nvSpPr>
        <p:spPr>
          <a:xfrm>
            <a:off x="3609975" y="3638550"/>
            <a:ext cx="4972049" cy="3028950"/>
          </a:xfrm>
          <a:prstGeom prst="roundRect">
            <a:avLst>
              <a:gd name="adj" fmla="val 6055"/>
            </a:avLst>
          </a:prstGeom>
          <a:solidFill>
            <a:srgbClr val="449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</a:t>
            </a: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고정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하나의 강적에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무기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성흔까지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고정시켜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시즌이 끝나기 전까지 사용한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발키리는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다른 강적에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사용 할 수 없음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발키리를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고정 시켜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많은 강적을 공격하기 위해서는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보다 많은 </a:t>
            </a: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발키리의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육성을 유도하고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나아가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과금과도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연결 지을 수 있음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B38104D1-F0BE-4812-8815-BE02F9EF7810}"/>
              </a:ext>
            </a:extLst>
          </p:cNvPr>
          <p:cNvSpPr/>
          <p:nvPr/>
        </p:nvSpPr>
        <p:spPr>
          <a:xfrm rot="9399073">
            <a:off x="6095999" y="904875"/>
            <a:ext cx="933450" cy="1099500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2456978-DCB5-4967-B855-96FA5AEA78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922" t="8472" r="34800" b="77917"/>
          <a:stretch/>
        </p:blipFill>
        <p:spPr>
          <a:xfrm>
            <a:off x="3278981" y="2004375"/>
            <a:ext cx="5634038" cy="14246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05FC453-1E8B-41CB-AE4F-86616F5346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922" t="8472" r="34531" b="77917"/>
          <a:stretch/>
        </p:blipFill>
        <p:spPr>
          <a:xfrm>
            <a:off x="4257675" y="581024"/>
            <a:ext cx="3724276" cy="933452"/>
          </a:xfrm>
          <a:prstGeom prst="rect">
            <a:avLst/>
          </a:prstGeom>
          <a:ln w="539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320701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F1B601D-D530-4AFB-952E-300B845508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8472"/>
          <a:stretch/>
        </p:blipFill>
        <p:spPr>
          <a:xfrm>
            <a:off x="0" y="581024"/>
            <a:ext cx="12192000" cy="6276975"/>
          </a:xfrm>
          <a:prstGeom prst="rect">
            <a:avLst/>
          </a:prstGeom>
        </p:spPr>
      </p:pic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A4D0B615-23EE-452D-A89D-18F3F876DBE6}"/>
              </a:ext>
            </a:extLst>
          </p:cNvPr>
          <p:cNvSpPr/>
          <p:nvPr/>
        </p:nvSpPr>
        <p:spPr>
          <a:xfrm rot="4134869">
            <a:off x="7974840" y="1054759"/>
            <a:ext cx="1164566" cy="293120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액자 4">
            <a:extLst>
              <a:ext uri="{FF2B5EF4-FFF2-40B4-BE49-F238E27FC236}">
                <a16:creationId xmlns:a16="http://schemas.microsoft.com/office/drawing/2014/main" id="{F103AE0B-1861-43DC-B1DA-5A3F6F09E95E}"/>
              </a:ext>
            </a:extLst>
          </p:cNvPr>
          <p:cNvSpPr/>
          <p:nvPr/>
        </p:nvSpPr>
        <p:spPr>
          <a:xfrm>
            <a:off x="9896474" y="589934"/>
            <a:ext cx="2295525" cy="2334241"/>
          </a:xfrm>
          <a:prstGeom prst="frame">
            <a:avLst>
              <a:gd name="adj1" fmla="val 273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3211906-DC39-4FD7-BF7F-B5A60957CC31}"/>
              </a:ext>
            </a:extLst>
          </p:cNvPr>
          <p:cNvSpPr/>
          <p:nvPr/>
        </p:nvSpPr>
        <p:spPr>
          <a:xfrm>
            <a:off x="4352925" y="666750"/>
            <a:ext cx="3486150" cy="5307964"/>
          </a:xfrm>
          <a:prstGeom prst="roundRect">
            <a:avLst>
              <a:gd name="adj" fmla="val 8197"/>
            </a:avLst>
          </a:prstGeom>
          <a:solidFill>
            <a:srgbClr val="449DE3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등급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비슷한 레벨 구간대를 묶어 랭킹이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진행되며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현재 최고 점수는 어떻게 되는지 바로바로 확인도 가능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FF00"/>
                </a:solidFill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기획 의도</a:t>
            </a:r>
            <a:endParaRPr lang="en-US" altLang="ko-KR" b="1" dirty="0">
              <a:solidFill>
                <a:srgbClr val="FFFF00"/>
              </a:solidFill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비슷한 레벨 구간대의 유저를 묶어서 경쟁시킴으로써 초급유저가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헤비유저와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경쟁하게 되는 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상황을 없애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, </a:t>
            </a: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도전하고 싶은 욕구를</a:t>
            </a: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 자극하기 위함</a:t>
            </a:r>
            <a:r>
              <a:rPr lang="en-US" altLang="ko-KR" sz="1500" dirty="0">
                <a:latin typeface="ELAND 나이스 Medium" panose="02020603020101020101" pitchFamily="18" charset="-127"/>
                <a:ea typeface="ELAND 나이스 Medium" panose="02020603020101020101" pitchFamily="18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endParaRPr lang="ko-KR" altLang="en-US" sz="1500" dirty="0">
              <a:latin typeface="ELAND 나이스 Medium" panose="02020603020101020101" pitchFamily="18" charset="-127"/>
              <a:ea typeface="ELAND 나이스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06F39A2-9B80-41F5-A7E1-12CE1B42C9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855" t="9722" r="726" b="58853"/>
          <a:stretch/>
        </p:blipFill>
        <p:spPr>
          <a:xfrm>
            <a:off x="9979742" y="666750"/>
            <a:ext cx="2123768" cy="215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90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596</Words>
  <Application>Microsoft Office PowerPoint</Application>
  <PresentationFormat>와이드스크린</PresentationFormat>
  <Paragraphs>138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맑은 고딕</vt:lpstr>
      <vt:lpstr>Arial</vt:lpstr>
      <vt:lpstr>ELAND 나이스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조 성훈</cp:lastModifiedBy>
  <cp:revision>71</cp:revision>
  <dcterms:created xsi:type="dcterms:W3CDTF">2020-12-30T02:05:01Z</dcterms:created>
  <dcterms:modified xsi:type="dcterms:W3CDTF">2021-01-02T06:50:18Z</dcterms:modified>
</cp:coreProperties>
</file>

<file path=docProps/thumbnail.jpeg>
</file>